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322" r:id="rId4"/>
    <p:sldId id="302" r:id="rId5"/>
    <p:sldId id="303" r:id="rId6"/>
    <p:sldId id="304" r:id="rId7"/>
    <p:sldId id="310" r:id="rId8"/>
    <p:sldId id="311" r:id="rId9"/>
    <p:sldId id="313" r:id="rId10"/>
    <p:sldId id="299" r:id="rId11"/>
    <p:sldId id="315" r:id="rId12"/>
    <p:sldId id="319" r:id="rId13"/>
    <p:sldId id="318" r:id="rId14"/>
    <p:sldId id="321" r:id="rId15"/>
    <p:sldId id="29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B74"/>
    <a:srgbClr val="3022EA"/>
    <a:srgbClr val="990572"/>
    <a:srgbClr val="959806"/>
    <a:srgbClr val="F35443"/>
    <a:srgbClr val="FBC7C1"/>
    <a:srgbClr val="E3EBF5"/>
    <a:srgbClr val="CFD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60"/>
  </p:normalViewPr>
  <p:slideViewPr>
    <p:cSldViewPr>
      <p:cViewPr varScale="1">
        <p:scale>
          <a:sx n="91" d="100"/>
          <a:sy n="91" d="100"/>
        </p:scale>
        <p:origin x="102" y="141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1D41B-3CAA-4BA0-A1DE-DA20C1049696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FC1D0-DFA8-4AE2-8840-F26E1718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35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buClr>
                <a:srgbClr val="FFC000"/>
              </a:buClr>
              <a:buFont typeface="Wingdings" pitchFamily="2" charset="2"/>
              <a:buChar char="§"/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 sz="20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prestigious_scholarships@byu.ed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honors@ee.byu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905000"/>
            <a:ext cx="8991600" cy="1470025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Opportunities for </a:t>
            </a:r>
            <a:r>
              <a:rPr lang="en-US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Undergraduates in Electrical &amp; Computer Engineering</a:t>
            </a:r>
            <a:br>
              <a:rPr lang="en-US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Fellowships</a:t>
            </a:r>
            <a:r>
              <a:rPr lang="en-US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Undergraduate </a:t>
            </a:r>
            <a:r>
              <a:rPr lang="en-US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Research, and the BYU </a:t>
            </a:r>
            <a:r>
              <a:rPr lang="en-US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Honors </a:t>
            </a:r>
            <a:r>
              <a:rPr lang="en-US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Program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Prof. Karl F.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Warnick</a:t>
            </a:r>
            <a:b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Department Honors Advisor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kfw\Department\Honors\Logo\Honors ece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8497" y="5510212"/>
            <a:ext cx="3703638" cy="7080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81400" y="6225797"/>
            <a:ext cx="204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honors.ece.byu.edu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8740" y="2315255"/>
            <a:ext cx="3430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accent5">
                    <a:lumMod val="75000"/>
                  </a:schemeClr>
                </a:solidFill>
              </a:rPr>
              <a:t>Fellowships</a:t>
            </a:r>
            <a:endParaRPr lang="en-US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2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dirty="0" smtClean="0"/>
              <a:t>They are NOT BYU’s Scholarship Office or BYU’s Financial Aid Office</a:t>
            </a:r>
          </a:p>
          <a:p>
            <a:r>
              <a:rPr lang="en-US" sz="2800" dirty="0" smtClean="0"/>
              <a:t>What they </a:t>
            </a:r>
            <a:r>
              <a:rPr lang="en-US" sz="2800" dirty="0"/>
              <a:t>do:</a:t>
            </a:r>
          </a:p>
          <a:p>
            <a:pPr lvl="1"/>
            <a:r>
              <a:rPr lang="en-US" dirty="0"/>
              <a:t>Promote </a:t>
            </a:r>
            <a:r>
              <a:rPr lang="en-US" dirty="0" smtClean="0"/>
              <a:t>national &amp; international </a:t>
            </a:r>
            <a:r>
              <a:rPr lang="en-US" dirty="0"/>
              <a:t>scholarships &amp; fellowships </a:t>
            </a:r>
          </a:p>
          <a:p>
            <a:pPr lvl="1"/>
            <a:r>
              <a:rPr lang="en-US" dirty="0"/>
              <a:t>Help students apply for external scholarships</a:t>
            </a:r>
          </a:p>
          <a:p>
            <a:pPr lvl="1"/>
            <a:r>
              <a:rPr lang="en-US" dirty="0"/>
              <a:t>Make scholarship resources easily </a:t>
            </a:r>
            <a:r>
              <a:rPr lang="en-US" dirty="0" smtClean="0"/>
              <a:t>accessible</a:t>
            </a:r>
            <a:endParaRPr lang="en-US" dirty="0"/>
          </a:p>
          <a:p>
            <a:pPr eaLnBrk="1" hangingPunct="1"/>
            <a:r>
              <a:rPr lang="en-US" sz="2800" dirty="0" smtClean="0"/>
              <a:t>Where they are:</a:t>
            </a:r>
          </a:p>
          <a:p>
            <a:pPr lvl="1" eaLnBrk="1" hangingPunct="1"/>
            <a:r>
              <a:rPr lang="en-US" dirty="0" smtClean="0"/>
              <a:t>102B MRSB</a:t>
            </a:r>
          </a:p>
          <a:p>
            <a:pPr lvl="1" eaLnBrk="1" hangingPunct="1"/>
            <a:r>
              <a:rPr lang="en-US" dirty="0" smtClean="0"/>
              <a:t>M-F 9:00AM-5:00PM</a:t>
            </a:r>
          </a:p>
          <a:p>
            <a:r>
              <a:rPr lang="en-US" sz="2800" dirty="0" smtClean="0"/>
              <a:t>Contact info:</a:t>
            </a:r>
            <a:endParaRPr lang="en-US" sz="2800" dirty="0"/>
          </a:p>
          <a:p>
            <a:pPr lvl="1"/>
            <a:r>
              <a:rPr lang="en-US" dirty="0">
                <a:hlinkClick r:id="rId2"/>
              </a:rPr>
              <a:t>p</a:t>
            </a:r>
            <a:r>
              <a:rPr lang="en-US" dirty="0" smtClean="0">
                <a:hlinkClick r:id="rId2"/>
              </a:rPr>
              <a:t>restigious_scholarships@byu.edu</a:t>
            </a:r>
            <a:endParaRPr lang="en-US" dirty="0" smtClean="0"/>
          </a:p>
          <a:p>
            <a:pPr lvl="1"/>
            <a:r>
              <a:rPr lang="en-US" dirty="0" smtClean="0"/>
              <a:t>(801) 422-6137</a:t>
            </a:r>
          </a:p>
          <a:p>
            <a:pPr lvl="1"/>
            <a:r>
              <a:rPr lang="en-US" dirty="0"/>
              <a:t>http://nsfp.byu.edu/</a:t>
            </a:r>
            <a:endParaRPr lang="en-US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BYU has a “National Scholarships, Fellowships, and Programs” Office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267200"/>
            <a:ext cx="2933700" cy="19050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05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Barry M. Goldwater</a:t>
            </a:r>
          </a:p>
          <a:p>
            <a:pPr eaLnBrk="1" hangingPunct="1"/>
            <a:r>
              <a:rPr lang="en-US" sz="2800" dirty="0" smtClean="0"/>
              <a:t>Morris K. Udall</a:t>
            </a:r>
          </a:p>
          <a:p>
            <a:pPr eaLnBrk="1" hangingPunct="1"/>
            <a:r>
              <a:rPr lang="en-US" sz="2800" dirty="0" smtClean="0"/>
              <a:t>National Security Education Program</a:t>
            </a:r>
          </a:p>
          <a:p>
            <a:pPr eaLnBrk="1" hangingPunct="1"/>
            <a:r>
              <a:rPr lang="en-US" sz="2800" dirty="0" smtClean="0"/>
              <a:t>Phi Eta Sigma</a:t>
            </a:r>
          </a:p>
          <a:p>
            <a:pPr eaLnBrk="1" hangingPunct="1"/>
            <a:r>
              <a:rPr lang="en-US" sz="2800" dirty="0" smtClean="0"/>
              <a:t>Phi Kappa Phi</a:t>
            </a:r>
          </a:p>
          <a:p>
            <a:pPr eaLnBrk="1" hangingPunct="1"/>
            <a:r>
              <a:rPr lang="en-US" sz="2800" dirty="0" smtClean="0"/>
              <a:t>Golden Key</a:t>
            </a:r>
          </a:p>
          <a:p>
            <a:pPr eaLnBrk="1" hangingPunct="1"/>
            <a:r>
              <a:rPr lang="en-US" sz="2800" dirty="0" smtClean="0"/>
              <a:t>Harry S. Truman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dirty="0" smtClean="0"/>
              <a:t>National Undergraduate Scholarships</a:t>
            </a:r>
          </a:p>
        </p:txBody>
      </p:sp>
    </p:spTree>
    <p:extLst>
      <p:ext uri="{BB962C8B-B14F-4D97-AF65-F5344CB8AC3E}">
        <p14:creationId xmlns:p14="http://schemas.microsoft.com/office/powerpoint/2010/main" val="221055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b="1" dirty="0" smtClean="0"/>
              <a:t>General and Humanities </a:t>
            </a:r>
            <a:r>
              <a:rPr lang="en-US" b="1" dirty="0"/>
              <a:t>F</a:t>
            </a:r>
            <a:r>
              <a:rPr lang="en-US" sz="2400" b="1" dirty="0" smtClean="0"/>
              <a:t>ellowships: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Marshall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Mitchell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Rhodes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Gates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Fulbright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Institute for Humane Studies (IHS)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Intercollegiate Studies Institute (ISI)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National Security Education Program (Boren)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Woodrow Wilson (Pickering)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Samuel Huntington Public Service Award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James Madison Memorial Fellowship</a:t>
            </a:r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b="1" dirty="0" smtClean="0"/>
              <a:t>Science, Engineering &amp; Technology: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Hertz Foundation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Department of Energy Computational Science Graduate Fellowship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National Defense Science and Engineering Graduate Research Fellowship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National Science Foundation Graduate Research Fellowship Program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NASA Space Technology Research Fellowship</a:t>
            </a:r>
          </a:p>
          <a:p>
            <a:pPr>
              <a:lnSpc>
                <a:spcPct val="90000"/>
              </a:lnSpc>
            </a:pPr>
            <a:r>
              <a:rPr lang="en-US" dirty="0"/>
              <a:t>National Institutes of Health-Graduate Partnerships Program</a:t>
            </a:r>
          </a:p>
          <a:p>
            <a:pPr>
              <a:lnSpc>
                <a:spcPct val="90000"/>
              </a:lnSpc>
            </a:pPr>
            <a:r>
              <a:rPr lang="en-US" dirty="0"/>
              <a:t>Rocky Mountain NASA Space Grant</a:t>
            </a:r>
          </a:p>
          <a:p>
            <a:pPr>
              <a:lnSpc>
                <a:spcPct val="90000"/>
              </a:lnSpc>
            </a:pPr>
            <a:r>
              <a:rPr lang="en-US" dirty="0"/>
              <a:t>Tau Beta Pi (Engineering)</a:t>
            </a:r>
          </a:p>
          <a:p>
            <a:pPr>
              <a:lnSpc>
                <a:spcPct val="90000"/>
              </a:lnSpc>
            </a:pPr>
            <a:r>
              <a:rPr lang="en-US" dirty="0"/>
              <a:t>U.S. Department of Energy</a:t>
            </a:r>
          </a:p>
          <a:p>
            <a:pPr>
              <a:lnSpc>
                <a:spcPct val="90000"/>
              </a:lnSpc>
            </a:pPr>
            <a:r>
              <a:rPr lang="en-US" dirty="0"/>
              <a:t>U.S. Department of Homeland Security</a:t>
            </a:r>
          </a:p>
          <a:p>
            <a:pPr>
              <a:lnSpc>
                <a:spcPct val="90000"/>
              </a:lnSpc>
            </a:pPr>
            <a:r>
              <a:rPr lang="en-US" dirty="0"/>
              <a:t>Science, Mathematics And Research for Transformation (SMART) Scholarship (DOD)</a:t>
            </a:r>
          </a:p>
          <a:p>
            <a:pPr eaLnBrk="1" hangingPunct="1">
              <a:lnSpc>
                <a:spcPct val="90000"/>
              </a:lnSpc>
            </a:pPr>
            <a:endParaRPr lang="en-US" sz="2400" b="1" dirty="0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Graduate Fellowships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19400" y="6314213"/>
            <a:ext cx="6253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Fellowships can provide $100k or more for MS and </a:t>
            </a:r>
            <a:r>
              <a:rPr lang="en-US" b="1" i="1" smtClean="0"/>
              <a:t>PhD studies!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7598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Participate in undergraduate research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Develop meaningful relationships with people who can open doors for you</a:t>
            </a:r>
            <a:r>
              <a:rPr lang="en-US" dirty="0"/>
              <a:t> </a:t>
            </a:r>
            <a:r>
              <a:rPr lang="en-US" dirty="0" smtClean="0"/>
              <a:t>– faculty mentor!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Seek out leadership positions.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Involve yourself in extra-curricular activities.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Know scholarship eligibility requirements and deadlines.</a:t>
            </a:r>
          </a:p>
          <a:p>
            <a:pPr>
              <a:lnSpc>
                <a:spcPct val="90000"/>
              </a:lnSpc>
            </a:pPr>
            <a:r>
              <a:rPr lang="en-US" dirty="0"/>
              <a:t>Apply</a:t>
            </a:r>
            <a:r>
              <a:rPr lang="en-US" dirty="0" smtClean="0"/>
              <a:t>!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Keep trying!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Students Preparing for Prestigious Scholarships Should</a:t>
            </a:r>
          </a:p>
        </p:txBody>
      </p:sp>
    </p:spTree>
    <p:extLst>
      <p:ext uri="{BB962C8B-B14F-4D97-AF65-F5344CB8AC3E}">
        <p14:creationId xmlns:p14="http://schemas.microsoft.com/office/powerpoint/2010/main" val="27398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b="1" dirty="0" smtClean="0"/>
              <a:t>Freshman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Enroll </a:t>
            </a:r>
            <a:r>
              <a:rPr lang="en-US" dirty="0"/>
              <a:t>in the BYU Honors </a:t>
            </a:r>
            <a:r>
              <a:rPr lang="en-US" dirty="0" smtClean="0"/>
              <a:t>Program</a:t>
            </a:r>
          </a:p>
          <a:p>
            <a:pPr>
              <a:spcAft>
                <a:spcPts val="1200"/>
              </a:spcAft>
            </a:pPr>
            <a:r>
              <a:rPr lang="en-US" dirty="0"/>
              <a:t>R</a:t>
            </a:r>
            <a:r>
              <a:rPr lang="en-US" dirty="0" smtClean="0"/>
              <a:t>egister </a:t>
            </a:r>
            <a:r>
              <a:rPr lang="en-US" dirty="0"/>
              <a:t>for </a:t>
            </a:r>
            <a:r>
              <a:rPr lang="en-US" dirty="0"/>
              <a:t>H</a:t>
            </a:r>
            <a:r>
              <a:rPr lang="en-US" dirty="0" smtClean="0"/>
              <a:t>onors </a:t>
            </a:r>
            <a:r>
              <a:rPr lang="en-US" dirty="0" smtClean="0"/>
              <a:t>courses</a:t>
            </a:r>
            <a:endParaRPr lang="en-US" dirty="0"/>
          </a:p>
          <a:p>
            <a:pPr marL="0" indent="0">
              <a:spcAft>
                <a:spcPts val="1200"/>
              </a:spcAft>
              <a:buNone/>
            </a:pPr>
            <a:r>
              <a:rPr lang="en-US" b="1" dirty="0" smtClean="0"/>
              <a:t>Sophomores/Juniors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Find </a:t>
            </a:r>
            <a:r>
              <a:rPr lang="en-US" dirty="0"/>
              <a:t>out about </a:t>
            </a:r>
            <a:r>
              <a:rPr lang="en-US" dirty="0" smtClean="0"/>
              <a:t>opportunities and get </a:t>
            </a:r>
            <a:r>
              <a:rPr lang="en-US" dirty="0" smtClean="0"/>
              <a:t>involved in undergraduate research,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Attend Undergraduate </a:t>
            </a:r>
            <a:r>
              <a:rPr lang="en-US" dirty="0"/>
              <a:t>Research Rotations (see http://honors.ee.byu.edu for </a:t>
            </a:r>
            <a:r>
              <a:rPr lang="en-US" dirty="0" smtClean="0"/>
              <a:t>the date)</a:t>
            </a:r>
          </a:p>
          <a:p>
            <a:pPr>
              <a:spcAft>
                <a:spcPts val="1200"/>
              </a:spcAft>
            </a:pPr>
            <a:r>
              <a:rPr lang="en-US" dirty="0"/>
              <a:t>Develop a relationship with a faculty </a:t>
            </a:r>
            <a:r>
              <a:rPr lang="en-US" dirty="0" smtClean="0"/>
              <a:t>mentor</a:t>
            </a:r>
          </a:p>
          <a:p>
            <a:pPr>
              <a:spcAft>
                <a:spcPts val="1200"/>
              </a:spcAft>
            </a:pPr>
            <a:r>
              <a:rPr lang="en-US" dirty="0"/>
              <a:t>Learn about graduate research </a:t>
            </a:r>
            <a:r>
              <a:rPr lang="en-US" dirty="0" smtClean="0"/>
              <a:t>fellowships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b="1" dirty="0" smtClean="0"/>
              <a:t>Seniors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Apply for fellowships and graduate schools</a:t>
            </a:r>
          </a:p>
          <a:p>
            <a:pPr>
              <a:spcAft>
                <a:spcPts val="1200"/>
              </a:spcAft>
            </a:pPr>
            <a:endParaRPr lang="en-US" b="1" dirty="0" smtClean="0"/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5867400" y="5486400"/>
            <a:ext cx="3048000" cy="82484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Wingdings" pitchFamily="2" charset="2"/>
              <a:buChar char="§"/>
              <a:defRPr sz="24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 sz="20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400" dirty="0" smtClean="0"/>
              <a:t>E-mail:  	</a:t>
            </a:r>
            <a:r>
              <a:rPr lang="en-US" sz="1400" dirty="0" smtClean="0">
                <a:hlinkClick r:id="rId2"/>
              </a:rPr>
              <a:t>honors@ee.byu.edu</a:t>
            </a:r>
            <a:endParaRPr lang="en-US" sz="1400" dirty="0" smtClean="0"/>
          </a:p>
          <a:p>
            <a:pPr>
              <a:buFont typeface="Wingdings" pitchFamily="2" charset="2"/>
              <a:buNone/>
            </a:pPr>
            <a:r>
              <a:rPr lang="en-US" sz="1400" dirty="0" smtClean="0"/>
              <a:t>Web:  	honors.ee.byu.edu</a:t>
            </a:r>
          </a:p>
          <a:p>
            <a:pPr>
              <a:buFont typeface="Wingdings" pitchFamily="2" charset="2"/>
              <a:buNone/>
            </a:pPr>
            <a:endParaRPr lang="en-US" sz="1400" dirty="0"/>
          </a:p>
        </p:txBody>
      </p:sp>
      <p:pic>
        <p:nvPicPr>
          <p:cNvPr id="5" name="Picture 3" descr="C:\kfw\Department\Honors\Logo\Honors ece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6096000"/>
            <a:ext cx="2569735" cy="4912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907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spcAft>
                <a:spcPts val="1200"/>
              </a:spcAft>
              <a:buNone/>
            </a:pPr>
            <a:r>
              <a:rPr lang="en-US" sz="2800" dirty="0" err="1" smtClean="0"/>
              <a:t>Honors@ece</a:t>
            </a:r>
            <a:r>
              <a:rPr lang="en-US" sz="2800" dirty="0" smtClean="0"/>
              <a:t> is a program in the Department of Electrical &amp; Computer Engineering that provides</a:t>
            </a:r>
            <a:endParaRPr lang="en-US" sz="2400" dirty="0" smtClean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000" dirty="0" smtClean="0"/>
              <a:t>Undergraduate research opportunities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000" dirty="0" smtClean="0"/>
              <a:t>Undergraduate Research Rotations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000" dirty="0" smtClean="0"/>
              <a:t>Mentored </a:t>
            </a:r>
            <a:r>
              <a:rPr lang="en-US" sz="2000" dirty="0" smtClean="0"/>
              <a:t>research </a:t>
            </a:r>
            <a:r>
              <a:rPr lang="en-US" sz="2000" dirty="0" smtClean="0"/>
              <a:t>experiences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000" dirty="0" smtClean="0"/>
              <a:t>Support for students in the BYU Honors Program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000" dirty="0" smtClean="0"/>
              <a:t>You do not have to be an honors student to participate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sz="2000" dirty="0" smtClean="0"/>
              <a:t>For more information: </a:t>
            </a:r>
            <a:endParaRPr lang="en-US" sz="2000" dirty="0" smtClean="0"/>
          </a:p>
          <a:p>
            <a:pPr lvl="1">
              <a:buClr>
                <a:schemeClr val="accent6">
                  <a:lumMod val="75000"/>
                </a:schemeClr>
              </a:buClr>
            </a:pPr>
            <a:r>
              <a:rPr lang="en-US" sz="1600" b="1" dirty="0"/>
              <a:t>http://honors.ece.byu.edu/</a:t>
            </a:r>
          </a:p>
          <a:p>
            <a:pPr lvl="1">
              <a:buClr>
                <a:schemeClr val="accent6">
                  <a:lumMod val="75000"/>
                </a:schemeClr>
              </a:buClr>
            </a:pPr>
            <a:r>
              <a:rPr lang="en-US" sz="1600" b="1" dirty="0"/>
              <a:t>C</a:t>
            </a:r>
            <a:r>
              <a:rPr lang="en-US" sz="1600" b="1" dirty="0" smtClean="0"/>
              <a:t>ontact Prof. Warnick</a:t>
            </a:r>
            <a:endParaRPr lang="en-US" sz="1600" b="1" dirty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US" sz="2000" dirty="0"/>
          </a:p>
        </p:txBody>
      </p:sp>
      <p:pic>
        <p:nvPicPr>
          <p:cNvPr id="4" name="Picture 3" descr="C:\kfw\Department\Honors\Logo\Honors ece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533400"/>
            <a:ext cx="3703638" cy="70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kfw\Department\Honors\Fall 2014\Trajectory flier\EngineerFlyer_final_Page_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3" b="2802"/>
          <a:stretch/>
        </p:blipFill>
        <p:spPr bwMode="auto">
          <a:xfrm>
            <a:off x="1690808" y="0"/>
            <a:ext cx="5929192" cy="68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12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BYU Honors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/>
              <a:t>The ideal engineering student </a:t>
            </a:r>
            <a:r>
              <a:rPr lang="en-US" sz="2800" dirty="0" smtClean="0"/>
              <a:t>has strong technical skills, is creative</a:t>
            </a:r>
            <a:r>
              <a:rPr lang="en-US" sz="2800" dirty="0" smtClean="0"/>
              <a:t>, excels at </a:t>
            </a:r>
            <a:r>
              <a:rPr lang="en-US" sz="2800" dirty="0" smtClean="0"/>
              <a:t>communication and critical thinking, and has </a:t>
            </a:r>
            <a:r>
              <a:rPr lang="en-US" sz="2800" dirty="0" smtClean="0"/>
              <a:t>a broad education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BYU Honors program is a perfect way to </a:t>
            </a:r>
            <a:r>
              <a:rPr lang="en-US" sz="2800" dirty="0" smtClean="0"/>
              <a:t>enrich </a:t>
            </a:r>
            <a:r>
              <a:rPr lang="en-US" sz="2800" dirty="0" smtClean="0"/>
              <a:t>the university experience and realize full potential in a technical career and in the </a:t>
            </a:r>
            <a:r>
              <a:rPr lang="en-US" sz="2800" dirty="0" smtClean="0"/>
              <a:t>community</a:t>
            </a: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dirty="0" smtClean="0"/>
              <a:t>University Honors is the highest recognition awarded to graduates and recorded on diploma and official transcript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5042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Enroll in the program (</a:t>
            </a:r>
            <a:r>
              <a:rPr lang="en-US" dirty="0" err="1" smtClean="0"/>
              <a:t>Maeser</a:t>
            </a:r>
            <a:r>
              <a:rPr lang="en-US" dirty="0" smtClean="0"/>
              <a:t> Building)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665" y="2929735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4885" y="2430470"/>
            <a:ext cx="3232072" cy="323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 rot="19347960">
            <a:off x="4642118" y="5503974"/>
            <a:ext cx="1420985" cy="4608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954580" y="5003605"/>
            <a:ext cx="307240" cy="3072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Elbow Connector 18"/>
          <p:cNvCxnSpPr/>
          <p:nvPr/>
        </p:nvCxnSpPr>
        <p:spPr>
          <a:xfrm rot="10800000" flipV="1">
            <a:off x="6185011" y="4734769"/>
            <a:ext cx="960125" cy="422455"/>
          </a:xfrm>
          <a:prstGeom prst="bentConnector3">
            <a:avLst>
              <a:gd name="adj1" fmla="val 50000"/>
            </a:avLst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3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Take Classes</a:t>
            </a:r>
            <a:endParaRPr lang="en-US" sz="2400" dirty="0" smtClean="0"/>
          </a:p>
          <a:p>
            <a:r>
              <a:rPr lang="en-US" sz="2800" dirty="0" smtClean="0"/>
              <a:t>Experiential Learning</a:t>
            </a:r>
          </a:p>
          <a:p>
            <a:r>
              <a:rPr lang="en-US" sz="2800" dirty="0"/>
              <a:t>Great Questions </a:t>
            </a:r>
            <a:endParaRPr lang="en-US" sz="2800" dirty="0" smtClean="0"/>
          </a:p>
          <a:p>
            <a:r>
              <a:rPr lang="en-US" sz="2800" dirty="0" smtClean="0"/>
              <a:t>Honors Thesis (Senior Year)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Honors classes</a:t>
            </a:r>
            <a:endParaRPr lang="en-US" dirty="0" smtClean="0"/>
          </a:p>
          <a:p>
            <a:pPr lvl="1"/>
            <a:r>
              <a:rPr lang="en-US" sz="2400" b="1" dirty="0" smtClean="0"/>
              <a:t>Satisfy GE requirements!</a:t>
            </a:r>
          </a:p>
          <a:p>
            <a:pPr lvl="1"/>
            <a:r>
              <a:rPr lang="en-US" sz="2400" b="1" dirty="0" smtClean="0"/>
              <a:t>Have smaller sizes</a:t>
            </a:r>
          </a:p>
          <a:p>
            <a:pPr lvl="1"/>
            <a:r>
              <a:rPr lang="en-US" sz="2400" b="1" dirty="0"/>
              <a:t>H</a:t>
            </a:r>
            <a:r>
              <a:rPr lang="en-US" sz="2400" b="1" dirty="0" smtClean="0"/>
              <a:t>igh quality teaching</a:t>
            </a:r>
          </a:p>
          <a:p>
            <a:pPr lvl="1"/>
            <a:r>
              <a:rPr lang="en-US" sz="2400" b="1" dirty="0"/>
              <a:t>M</a:t>
            </a:r>
            <a:r>
              <a:rPr lang="en-US" sz="2400" b="1" dirty="0" smtClean="0"/>
              <a:t>ore discussion</a:t>
            </a:r>
          </a:p>
          <a:p>
            <a:pPr lvl="1"/>
            <a:r>
              <a:rPr lang="en-US" sz="2400" b="1" dirty="0"/>
              <a:t>L</a:t>
            </a:r>
            <a:r>
              <a:rPr lang="en-US" sz="2400" b="1" dirty="0" smtClean="0"/>
              <a:t>ess busy work, not necessarily more difficult!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5113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8740" y="2315255"/>
            <a:ext cx="7144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accent5">
                    <a:lumMod val="75000"/>
                  </a:schemeClr>
                </a:solidFill>
              </a:rPr>
              <a:t>Undergraduate Research</a:t>
            </a:r>
            <a:endParaRPr lang="en-US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0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undergraduate research?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439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Most commonly:</a:t>
            </a:r>
          </a:p>
          <a:p>
            <a:pPr lvl="1"/>
            <a:r>
              <a:rPr lang="en-US" sz="1800" dirty="0" smtClean="0"/>
              <a:t>A student is hired in the Junior or Senior year by an faculty member as a research assistant (paid)</a:t>
            </a:r>
          </a:p>
          <a:p>
            <a:pPr lvl="1"/>
            <a:r>
              <a:rPr lang="en-US" sz="1800" dirty="0" smtClean="0"/>
              <a:t>Works with graduate students and other team members on an open research question, experiment, mathematical analysis, numerical simulation, or hardware design</a:t>
            </a:r>
          </a:p>
          <a:p>
            <a:pPr lvl="1"/>
            <a:r>
              <a:rPr lang="en-US" sz="1800" dirty="0" smtClean="0"/>
              <a:t>5-10 hours per week (sometimes up to 20) at university-designated rate (approx. $11/hr) in Fall and Winter, more hours during Spring/Summer terms</a:t>
            </a:r>
          </a:p>
          <a:p>
            <a:pPr lvl="1"/>
            <a:r>
              <a:rPr lang="en-US" sz="1800" dirty="0" smtClean="0"/>
              <a:t>May go on to obtain an MS or PhD degree at BYU or elsewhere, apply for prestigious national fellowships, publish a paper on original research</a:t>
            </a:r>
          </a:p>
          <a:p>
            <a:r>
              <a:rPr lang="en-US" sz="2200" dirty="0" smtClean="0"/>
              <a:t>Less common:</a:t>
            </a:r>
          </a:p>
          <a:p>
            <a:pPr lvl="1"/>
            <a:r>
              <a:rPr lang="en-US" sz="1800" dirty="0" smtClean="0"/>
              <a:t>Independent research </a:t>
            </a:r>
          </a:p>
          <a:p>
            <a:pPr lvl="1"/>
            <a:r>
              <a:rPr lang="en-US" sz="1800" dirty="0" smtClean="0"/>
              <a:t>Unpaid or volunteer research</a:t>
            </a:r>
          </a:p>
          <a:p>
            <a:pPr lvl="1"/>
            <a:r>
              <a:rPr lang="en-US" sz="1800" dirty="0" smtClean="0"/>
              <a:t>Research in other departments</a:t>
            </a:r>
          </a:p>
          <a:p>
            <a:endParaRPr lang="en-US" sz="2200" dirty="0" smtClean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7389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Benefits of Undergraduate Research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Apply classroom knowledge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Be a part of world-class research projects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Enriches the university experience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Form close connections with faculty and graduate students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Obtain academic year and summer stipends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Prepare for </a:t>
            </a:r>
            <a:r>
              <a:rPr lang="en-US" dirty="0"/>
              <a:t>s</a:t>
            </a:r>
            <a:r>
              <a:rPr lang="en-US" sz="2400" dirty="0" smtClean="0"/>
              <a:t>enior projects and Honors Thesis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/>
              <a:t>Assistance with graduate school admissions and fellowships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sz="2400" dirty="0" smtClean="0"/>
              <a:t>Work in a stimulating collaborative team environment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US" sz="2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990600" y="5410200"/>
            <a:ext cx="6934200" cy="1066800"/>
            <a:chOff x="1143000" y="5486400"/>
            <a:chExt cx="6934200" cy="1371600"/>
          </a:xfrm>
        </p:grpSpPr>
        <p:sp>
          <p:nvSpPr>
            <p:cNvPr id="5" name="Rectangle 4"/>
            <p:cNvSpPr/>
            <p:nvPr/>
          </p:nvSpPr>
          <p:spPr>
            <a:xfrm>
              <a:off x="1143000" y="5486400"/>
              <a:ext cx="6934200" cy="1371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71600" y="5715000"/>
              <a:ext cx="1371600" cy="990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 anchor="ctr" anchorCtr="1">
              <a:noAutofit/>
            </a:bodyPr>
            <a:lstStyle/>
            <a:p>
              <a:r>
                <a:rPr lang="en-US" dirty="0" smtClean="0"/>
                <a:t>Faculty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81400" y="5715000"/>
              <a:ext cx="1371600" cy="990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 anchor="ctr" anchorCtr="1">
              <a:noAutofit/>
            </a:bodyPr>
            <a:lstStyle/>
            <a:p>
              <a:r>
                <a:rPr lang="en-US" dirty="0" smtClean="0"/>
                <a:t>Graduate Students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91200" y="5715000"/>
              <a:ext cx="1752600" cy="990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 anchor="ctr" anchorCtr="1">
              <a:noAutofit/>
            </a:bodyPr>
            <a:lstStyle/>
            <a:p>
              <a:r>
                <a:rPr lang="en-US" dirty="0" smtClean="0"/>
                <a:t>Undergraduates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4953000" y="6248400"/>
              <a:ext cx="838200" cy="1588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2743200" y="6248400"/>
              <a:ext cx="838200" cy="1588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016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698</Words>
  <Application>Microsoft Office PowerPoint</Application>
  <PresentationFormat>On-screen Show (4:3)</PresentationFormat>
  <Paragraphs>122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Opportunities for Undergraduates in Electrical &amp; Computer Engineering  Fellowships, Undergraduate Research, and the BYU Honors Program  Prof. Karl F. Warnick Department Honors Advisor </vt:lpstr>
      <vt:lpstr>PowerPoint Presentation</vt:lpstr>
      <vt:lpstr>PowerPoint Presentation</vt:lpstr>
      <vt:lpstr>BYU Honors Program</vt:lpstr>
      <vt:lpstr>The Basics…</vt:lpstr>
      <vt:lpstr>The Basics…</vt:lpstr>
      <vt:lpstr>PowerPoint Presentation</vt:lpstr>
      <vt:lpstr>What is undergraduate research?</vt:lpstr>
      <vt:lpstr>Benefits of Undergraduate Research</vt:lpstr>
      <vt:lpstr>PowerPoint Presentation</vt:lpstr>
      <vt:lpstr>BYU has a “National Scholarships, Fellowships, and Programs” Office</vt:lpstr>
      <vt:lpstr>National Undergraduate Scholarships</vt:lpstr>
      <vt:lpstr>Graduate Fellowships</vt:lpstr>
      <vt:lpstr>Students Preparing for Prestigious Scholarships Should</vt:lpstr>
      <vt:lpstr>Takeaways….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Karl Warnick</cp:lastModifiedBy>
  <cp:revision>356</cp:revision>
  <dcterms:created xsi:type="dcterms:W3CDTF">2006-08-16T00:00:00Z</dcterms:created>
  <dcterms:modified xsi:type="dcterms:W3CDTF">2018-11-15T17:37:06Z</dcterms:modified>
</cp:coreProperties>
</file>